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72" r:id="rId5"/>
    <p:sldId id="273" r:id="rId6"/>
    <p:sldId id="267" r:id="rId7"/>
    <p:sldId id="275" r:id="rId8"/>
    <p:sldId id="266" r:id="rId9"/>
    <p:sldId id="276" r:id="rId10"/>
    <p:sldId id="277" r:id="rId11"/>
    <p:sldId id="274" r:id="rId12"/>
    <p:sldId id="280" r:id="rId13"/>
    <p:sldId id="279" r:id="rId14"/>
    <p:sldId id="268" r:id="rId15"/>
    <p:sldId id="271" r:id="rId16"/>
    <p:sldId id="265" r:id="rId17"/>
    <p:sldId id="270" r:id="rId18"/>
    <p:sldId id="259" r:id="rId19"/>
    <p:sldId id="26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61F5"/>
    <a:srgbClr val="3333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59" autoAdjust="0"/>
    <p:restoredTop sz="94690" autoAdjust="0"/>
  </p:normalViewPr>
  <p:slideViewPr>
    <p:cSldViewPr snapToGrid="0">
      <p:cViewPr varScale="1">
        <p:scale>
          <a:sx n="80" d="100"/>
          <a:sy n="80" d="100"/>
        </p:scale>
        <p:origin x="1032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92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114165A-8D38-4D7E-8B5C-36452C758F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43B438-CD34-4395-8D7E-A924BA98B9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DEFBB7-2366-4B7B-B237-5B01603258CE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ABF7E8-1548-4E22-950C-DDE181AB3B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5668AE-AF73-4878-B098-DF2C74AD63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1AFAB-7579-40F9-A20D-F5729F882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6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6ECEA-F623-46BC-A44F-DA067AF23890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AE0FDE-3360-4492-B7C7-57652BE3D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57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Power Management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E0FDE-3360-4492-B7C7-57652BE3D0A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75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Power Management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E0FDE-3360-4492-B7C7-57652BE3D0A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831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Power Management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E0FDE-3360-4492-B7C7-57652BE3D0A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08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Power Management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E0FDE-3360-4492-B7C7-57652BE3D0A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866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E0FDE-3360-4492-B7C7-57652BE3D0A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18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491CB-94F4-4340-A23C-B8D2DCD5E2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548605-B5D9-49E8-AC8B-DB5513843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BBE9D-73DC-43A2-BFD7-C2E1B46BE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33EC5-90C8-469D-8CF7-29A5C0AE9F58}" type="datetime1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632E9-8F7B-4B13-A6A4-90C5FA5F6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F068-10A6-477C-BFDE-2D7D997EC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648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4357E-EA11-43E0-9936-4F1662E85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523DE3-DC1D-4212-A4AB-4A0E4D9A8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AD9ED-D4FC-48CF-8610-D4B2FC915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E14F-1068-46C4-B0FD-ACF3259B35A5}" type="datetime1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F4724-BDB8-4B1F-8113-0B2512688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AFA1D-4E57-4372-A157-1DA798A4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04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F06BB2-8356-4684-88A5-66D5C66BD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596D06-DE91-4013-A9A4-D9EA0D986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D937E-5E53-4F12-AC29-4DB85D4E1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AADD-B546-43FB-A390-D196A13FA43C}" type="datetime1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E02CC-BE2B-4829-90C2-E55EC5210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AEEF8-D7C3-4008-8421-C85195AF0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303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BC8E-3F92-4DDE-8AA2-E776F6D5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18" y="250206"/>
            <a:ext cx="11891282" cy="869250"/>
          </a:xfr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/>
          <a:lstStyle>
            <a:lvl1pPr algn="l">
              <a:defRPr>
                <a:ln>
                  <a:solidFill>
                    <a:schemeClr val="bg2">
                      <a:lumMod val="5000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88293-6B41-43D5-B0D7-6624BC61F4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66998"/>
            <a:ext cx="10515600" cy="4780425"/>
          </a:xfrm>
        </p:spPr>
        <p:txBody>
          <a:bodyPr/>
          <a:lstStyle>
            <a:lvl1pPr marL="228600" indent="-228600">
              <a:lnSpc>
                <a:spcPct val="100000"/>
              </a:lnSpc>
              <a:buClr>
                <a:schemeClr val="bg2">
                  <a:lumMod val="50000"/>
                </a:schemeClr>
              </a:buClr>
              <a:buSzPct val="120000"/>
              <a:buFontTx/>
              <a:buBlip>
                <a:blip r:embed="rId2"/>
              </a:buBlip>
              <a:defRPr b="0"/>
            </a:lvl1pPr>
            <a:lvl2pPr>
              <a:lnSpc>
                <a:spcPct val="100000"/>
              </a:lnSpc>
              <a:buClr>
                <a:schemeClr val="bg2">
                  <a:lumMod val="50000"/>
                </a:schemeClr>
              </a:buClr>
              <a:defRPr/>
            </a:lvl2pPr>
            <a:lvl3pPr>
              <a:lnSpc>
                <a:spcPct val="100000"/>
              </a:lnSpc>
              <a:buClr>
                <a:schemeClr val="bg2">
                  <a:lumMod val="50000"/>
                </a:schemeClr>
              </a:buClr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4CA61-967D-4786-B224-8BBFAFFE0C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219781"/>
            <a:ext cx="2743200" cy="365125"/>
          </a:xfrm>
        </p:spPr>
        <p:txBody>
          <a:bodyPr/>
          <a:lstStyle/>
          <a:p>
            <a:fld id="{83704377-1848-4469-87CE-5202C1E703AB}" type="datetime1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50A17-B44C-4756-B75D-F8BBDFD90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19781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23AF8-BC53-47C4-8980-56DF4F49C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19781"/>
            <a:ext cx="2743200" cy="365125"/>
          </a:xfrm>
        </p:spPr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D6EB8E-696B-4EEC-9DA7-204B715BA1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7" r="34796"/>
          <a:stretch/>
        </p:blipFill>
        <p:spPr>
          <a:xfrm>
            <a:off x="11007348" y="5659132"/>
            <a:ext cx="346452" cy="5613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16FEBCC-3E1A-410E-A14D-153FB4C51FB6}"/>
              </a:ext>
            </a:extLst>
          </p:cNvPr>
          <p:cNvSpPr/>
          <p:nvPr userDrawn="1"/>
        </p:nvSpPr>
        <p:spPr>
          <a:xfrm>
            <a:off x="0" y="0"/>
            <a:ext cx="12192000" cy="24080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77F9E-836E-413E-A297-AC960C2DB23C}"/>
              </a:ext>
            </a:extLst>
          </p:cNvPr>
          <p:cNvSpPr/>
          <p:nvPr userDrawn="1"/>
        </p:nvSpPr>
        <p:spPr>
          <a:xfrm>
            <a:off x="0" y="6607340"/>
            <a:ext cx="12192000" cy="25202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276BD41-2956-4DB9-BF78-FC3D1A83D0AA}"/>
              </a:ext>
            </a:extLst>
          </p:cNvPr>
          <p:cNvSpPr txBox="1">
            <a:spLocks/>
          </p:cNvSpPr>
          <p:nvPr userDrawn="1"/>
        </p:nvSpPr>
        <p:spPr>
          <a:xfrm>
            <a:off x="0" y="250206"/>
            <a:ext cx="300718" cy="86925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ln>
                  <a:solidFill>
                    <a:schemeClr val="bg2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066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B8D47-0C83-4BB9-8126-EA2FD953F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08DFB-80D7-4505-8BE1-C56643747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1ABB4-063D-4F63-A14A-3CA9A77F4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91B6C-8DA3-46B3-9A54-649C63CFDF62}" type="datetime1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86F05-1806-4168-858F-9FAF86263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68C5C-4D78-41DB-B906-D5294EBD9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664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2FB6F-82D2-4C64-92F4-A4EC58A87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0012-B13D-44D2-9B51-620EAF7026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59B7F7-DFCF-481E-9F4A-753C92357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2C2CEA-D5A5-48FD-9024-99C9BF4C4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BA61D-F339-468E-97C9-7A4877E5C9AC}" type="datetime1">
              <a:rPr lang="en-US" smtClean="0"/>
              <a:t>3/28/2023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BB9A30-8311-404A-8CB4-1FCB5A7FD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A43C6-034A-462C-A5A3-D0C422E4F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33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5F597-296A-4A70-B61E-9ED321429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69D16-7037-4BB4-AA09-0077B58DBF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44EF7-9E9B-4DD0-AD09-23920E9DA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337CAB-0553-4F8E-8B3B-A58DCFC32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CD022F-D7AD-40C8-B097-A703522504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DB988E-4D1E-45CD-A647-C5CCB24C4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D418-B82F-44D5-8A48-53E5609D7D89}" type="datetime1">
              <a:rPr lang="en-US" smtClean="0"/>
              <a:t>3/28/2023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959FF7-FCD9-4F15-9683-35DDDD2AC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CF81C4-8740-46A4-B7A1-98F5A0988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220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E49B5-9F0E-47CE-BD7B-36EB4F25C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0805B-0442-4DD0-9B48-7D15EE901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79E77-15E8-4622-9926-A79D06FA9A4B}" type="datetime1">
              <a:rPr lang="en-US" smtClean="0"/>
              <a:t>3/28/2023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807273-8DF9-4DBA-B945-C48722BB0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F62DA-FE13-44F0-B9EE-3F78A123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685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E38BA1-FF68-4315-A0E7-FCE2D6EED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E1163-F0B0-4392-A67C-6C6AFB4C071B}" type="datetime1">
              <a:rPr lang="en-US" smtClean="0"/>
              <a:t>3/28/2023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A026C-845F-41E4-AD97-4C920CF88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96C6E4-92A5-4931-BB3F-4143C1E0D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59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B9929-B01E-48E2-A238-34D7A350E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F8241-A22E-40D3-853C-DAA6A3FE8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2D8F33-F542-4C1C-9052-16087AA25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4863B6-1D20-4A73-8ED4-4E38C2340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F178-E7C4-4ED8-9669-6768F19A6037}" type="datetime1">
              <a:rPr lang="en-US" smtClean="0"/>
              <a:t>3/28/2023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A98AE-10A4-4E1A-815D-EDAC7D460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00C89-659C-4BD0-A360-AECE868E5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76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20FAB-6DA1-48C9-9CCB-B179857CD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44D88E-55D0-44B7-9704-BAC4A2B81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0213E-9AEB-4008-9053-F64FB5AD2A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56D96-535A-423E-AF6F-6F20AE3F9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E9661-079B-4393-85A5-7F2965BCB6ED}" type="datetime1">
              <a:rPr lang="en-US" smtClean="0"/>
              <a:t>3/28/2023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97E96-B56F-47DC-8D57-4F10DCD97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99530-CC1C-4749-8A43-7743F02E5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64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13FFB6-C87F-4584-ACE6-ABE403810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B561C-4628-4AB6-B91F-F19D35E5C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3C9F9-B339-4D5B-9D1C-53A62DA8B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6C31B-AD6D-4135-BE2B-8511C9627EAA}" type="datetime1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D655E-C86F-4B3A-AA28-D34989C51C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95CAD-89A5-4FA7-9CC8-6A0CB7C927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64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who.int/iris/handle/10665/254631" TargetMode="External"/><Relationship Id="rId2" Type="http://schemas.openxmlformats.org/officeDocument/2006/relationships/hyperlink" Target="https://doi.org/10.52107/mrc.ajg6r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52107/mrc.qx5yo1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59FB-4791-49D3-8EE6-E127AC759F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492" y="389672"/>
            <a:ext cx="11582400" cy="1720964"/>
          </a:xfrm>
          <a:solidFill>
            <a:schemeClr val="bg2">
              <a:lumMod val="5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300" b="1" dirty="0">
                <a:solidFill>
                  <a:schemeClr val="bg1"/>
                </a:solidFill>
              </a:rPr>
              <a:t>MRC River Monitoring Technology Competition</a:t>
            </a:r>
            <a:br>
              <a:rPr lang="en-US" sz="4300" b="1" dirty="0">
                <a:solidFill>
                  <a:schemeClr val="bg1"/>
                </a:solidFill>
              </a:rPr>
            </a:b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ED135-6DC9-454D-8F0D-F6C4E96C2A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3392" y="2285646"/>
            <a:ext cx="9626600" cy="4434213"/>
          </a:xfrm>
        </p:spPr>
        <p:txBody>
          <a:bodyPr>
            <a:normAutofit/>
          </a:bodyPr>
          <a:lstStyle/>
          <a:p>
            <a:r>
              <a:rPr lang="en-US" sz="2800" dirty="0"/>
              <a:t>Topic: Water Quality Monitoring System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Virbora NY, </a:t>
            </a:r>
            <a:r>
              <a:rPr lang="en-US" dirty="0" err="1"/>
              <a:t>Phanna</a:t>
            </a:r>
            <a:r>
              <a:rPr lang="en-US" dirty="0"/>
              <a:t> </a:t>
            </a:r>
            <a:r>
              <a:rPr lang="en-US" dirty="0" err="1"/>
              <a:t>TEOM</a:t>
            </a:r>
            <a:r>
              <a:rPr lang="en-US" dirty="0"/>
              <a:t>, </a:t>
            </a:r>
            <a:r>
              <a:rPr lang="en-US" dirty="0" err="1"/>
              <a:t>Socheata</a:t>
            </a:r>
            <a:r>
              <a:rPr lang="en-US" dirty="0"/>
              <a:t> LEAVCHUM, </a:t>
            </a:r>
            <a:r>
              <a:rPr lang="en-US" dirty="0" err="1"/>
              <a:t>Sokheang</a:t>
            </a:r>
            <a:r>
              <a:rPr lang="en-US" dirty="0"/>
              <a:t> </a:t>
            </a:r>
            <a:r>
              <a:rPr lang="en-US" dirty="0" err="1"/>
              <a:t>EANG</a:t>
            </a:r>
            <a:endParaRPr lang="en-US" dirty="0"/>
          </a:p>
          <a:p>
            <a:r>
              <a:rPr lang="en-US" dirty="0"/>
              <a:t>National Polytechnic Institute of Cambodia</a:t>
            </a:r>
          </a:p>
          <a:p>
            <a:r>
              <a:rPr lang="en-US" dirty="0"/>
              <a:t>Phnom Penh, Cambodia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77AD96-CB49-48D4-8536-2881B878E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435" y="3172131"/>
            <a:ext cx="1324708" cy="13306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FF9B73-04D9-4EA1-90FA-32564A3FCC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0" r="34103"/>
          <a:stretch/>
        </p:blipFill>
        <p:spPr>
          <a:xfrm>
            <a:off x="7205034" y="3032314"/>
            <a:ext cx="1014047" cy="16102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767178-9432-4047-86AE-B3BBB41B10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9338" y="3310881"/>
            <a:ext cx="1579684" cy="105312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3EB5A4-E4A9-4620-8409-51AB6C890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111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B4786-D21A-48F7-ABB0-8C906768B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3.1. Hardware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54DB3-4FF6-47A3-8DFA-DBF9328E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485DD-77E0-4AB3-8844-A7FEDD650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623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BD94-B0F0-452A-B5C1-1A266FC6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3.1. Hardware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6D4A1-D435-47E7-A053-E750D6FD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BEDB8B-1AE7-45AC-8100-BF5A1AD30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Sub System Hardware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EE0669-562A-4285-B310-09E2857D9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462" y="2254690"/>
            <a:ext cx="4630947" cy="275263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507BAEE-3A23-48DE-9D09-A4F4F6FEE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4188" y="2286124"/>
            <a:ext cx="4517612" cy="267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679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BD94-B0F0-452A-B5C1-1A266FC6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3.1. Hardware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6D4A1-D435-47E7-A053-E750D6FD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BEDB8B-1AE7-45AC-8100-BF5A1AD30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Sensor Choice</a:t>
            </a:r>
          </a:p>
        </p:txBody>
      </p:sp>
      <p:pic>
        <p:nvPicPr>
          <p:cNvPr id="8" name="Picture 2" descr="Gravity: Analog Dissolved Oxygen Sensor / Meter Kit for Arduino">
            <a:extLst>
              <a:ext uri="{FF2B5EF4-FFF2-40B4-BE49-F238E27FC236}">
                <a16:creationId xmlns:a16="http://schemas.microsoft.com/office/drawing/2014/main" id="{55B41332-437F-427D-A4BF-1F9358A68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118" y="2185064"/>
            <a:ext cx="4423367" cy="2948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Gravity: Analog Industrial pH Sensor / Meter Pro Kit V2">
            <a:extLst>
              <a:ext uri="{FF2B5EF4-FFF2-40B4-BE49-F238E27FC236}">
                <a16:creationId xmlns:a16="http://schemas.microsoft.com/office/drawing/2014/main" id="{9DBDF46F-70EA-46DD-8ACA-822290E17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0867" y="2195683"/>
            <a:ext cx="4423749" cy="294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7522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BD94-B0F0-452A-B5C1-1A266FC6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3.1. Hardware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6D4A1-D435-47E7-A053-E750D6FD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BEDB8B-1AE7-45AC-8100-BF5A1AD30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Sensor Choice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CE2420-240E-4F63-81F0-7A55679F9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444" y="2176176"/>
            <a:ext cx="4443101" cy="29620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7072C7-3EB2-4E15-8709-11224CAC8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2457" y="2188859"/>
            <a:ext cx="4445055" cy="296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077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FAC0-915C-4897-B631-5614D944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AB137-8D4D-4614-A595-1E4879766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79406"/>
            <a:ext cx="10515600" cy="478042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3.2. Software Design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E32965-1810-4781-BCC6-5986E9105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3FC14-64C5-4F1C-B854-C12291419389}"/>
              </a:ext>
            </a:extLst>
          </p:cNvPr>
          <p:cNvSpPr txBox="1"/>
          <p:nvPr/>
        </p:nvSpPr>
        <p:spPr>
          <a:xfrm>
            <a:off x="3800475" y="5663152"/>
            <a:ext cx="4219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3.3 Software Architecture Diagram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770DCA-CD68-4D0C-A1E8-12D19A8E9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58" y="1924380"/>
            <a:ext cx="10927081" cy="365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110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FAC0-915C-4897-B631-5614D944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3.2. Software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E32965-1810-4781-BCC6-5986E9105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3FC14-64C5-4F1C-B854-C12291419389}"/>
              </a:ext>
            </a:extLst>
          </p:cNvPr>
          <p:cNvSpPr txBox="1"/>
          <p:nvPr/>
        </p:nvSpPr>
        <p:spPr>
          <a:xfrm>
            <a:off x="3800475" y="6006052"/>
            <a:ext cx="4219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3.3 UI Monitoring Design</a:t>
            </a:r>
          </a:p>
        </p:txBody>
      </p:sp>
    </p:spTree>
    <p:extLst>
      <p:ext uri="{BB962C8B-B14F-4D97-AF65-F5344CB8AC3E}">
        <p14:creationId xmlns:p14="http://schemas.microsoft.com/office/powerpoint/2010/main" val="1106200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BD94-B0F0-452A-B5C1-1A266FC64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18" y="252295"/>
            <a:ext cx="11891282" cy="869250"/>
          </a:xfrm>
        </p:spPr>
        <p:txBody>
          <a:bodyPr/>
          <a:lstStyle/>
          <a:p>
            <a:r>
              <a:rPr lang="en-US" dirty="0"/>
              <a:t>3. Experimentation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6D4A1-D435-47E7-A053-E750D6FD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16</a:t>
            </a:fld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47550B5-E792-4A18-8679-C5002E4DB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Hardware Design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0B52DF-0FD8-40AC-9182-7C4B5ADC0A57}"/>
              </a:ext>
            </a:extLst>
          </p:cNvPr>
          <p:cNvSpPr txBox="1"/>
          <p:nvPr/>
        </p:nvSpPr>
        <p:spPr>
          <a:xfrm flipH="1">
            <a:off x="4595812" y="5461462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3.1 PCB Hardware Design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1B2E858-EB2E-4973-9087-E602847E5000}"/>
              </a:ext>
            </a:extLst>
          </p:cNvPr>
          <p:cNvSpPr txBox="1"/>
          <p:nvPr/>
        </p:nvSpPr>
        <p:spPr>
          <a:xfrm flipH="1">
            <a:off x="1474468" y="4511082"/>
            <a:ext cx="4002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 Main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  <a:r>
              <a:rPr lang="en-US" dirty="0"/>
              <a:t> Hardware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86404D-DC34-4EF6-B0DD-2BF469B3DF43}"/>
              </a:ext>
            </a:extLst>
          </p:cNvPr>
          <p:cNvSpPr txBox="1"/>
          <p:nvPr/>
        </p:nvSpPr>
        <p:spPr>
          <a:xfrm flipH="1">
            <a:off x="7560944" y="4511082"/>
            <a:ext cx="4002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 Sub System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Hardware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AFA9059-EDAC-4128-AC28-CD32D438F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105" y="2085735"/>
            <a:ext cx="4154262" cy="23718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02DFAA-4F99-4DE1-B7F6-850A5F66D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654" y="2114550"/>
            <a:ext cx="4649730" cy="235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217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C805A-B54A-46FE-8483-E4720F603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5BDAE-6983-4948-89CC-B7B48644F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1F28F-F4C3-4B4F-8374-1A34F3641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18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4764A-D33C-47FB-911C-3AA82BD42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A1750-C9CC-4789-A77C-145D372E0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18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AAB0F-A44D-4F43-A948-2CC3FEC30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600" dirty="0"/>
              <a:t>[1]. MRC. (2018). 2016 Lower Mekong Regional Water Quality Monitoring Report . Vientiane: MRC Secretariat.     </a:t>
            </a:r>
          </a:p>
          <a:p>
            <a:pPr marL="0" indent="0">
              <a:buNone/>
            </a:pPr>
            <a:r>
              <a:rPr lang="en-US" sz="1600" dirty="0"/>
              <a:t>      </a:t>
            </a:r>
            <a:r>
              <a:rPr lang="en-US" sz="1600" dirty="0">
                <a:hlinkClick r:id="rId2"/>
              </a:rPr>
              <a:t>https://doi.org/10.52107/mrc.ajg6r1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[2]. World Health Organization. (‎2017)‎. Water quality and health - review of turbidity: information for regulators and  </a:t>
            </a:r>
          </a:p>
          <a:p>
            <a:pPr marL="0" indent="0">
              <a:buNone/>
            </a:pPr>
            <a:r>
              <a:rPr lang="en-US" sz="1600" dirty="0"/>
              <a:t>      water suppliers. World Health Organization. </a:t>
            </a:r>
            <a:r>
              <a:rPr lang="en-US" sz="16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https://apps.who.int/iris/handle/10665/254631</a:t>
            </a:r>
            <a:r>
              <a:rPr lang="en-US" sz="1600" dirty="0"/>
              <a:t>. License: CC BY-</a:t>
            </a:r>
          </a:p>
          <a:p>
            <a:pPr marL="0" indent="0">
              <a:buNone/>
            </a:pPr>
            <a:r>
              <a:rPr lang="en-US" sz="1600" dirty="0"/>
              <a:t>      NC-SA 3.0 </a:t>
            </a:r>
            <a:r>
              <a:rPr lang="en-US" sz="1600" dirty="0" err="1"/>
              <a:t>IGO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[3]. “Dissolved oxygen (DO) | A monitor's Guide to Water Quality.” [Online]. Available: </a:t>
            </a:r>
          </a:p>
          <a:p>
            <a:pPr marL="0" indent="0">
              <a:buNone/>
            </a:pPr>
            <a:r>
              <a:rPr lang="en-US" sz="1600" dirty="0"/>
              <a:t>      https://datastream.org/en/guide/dissolved-oxygen. [Accessed: 28-Jan-2023]. </a:t>
            </a:r>
          </a:p>
          <a:p>
            <a:pPr marL="0" indent="0">
              <a:buNone/>
            </a:pPr>
            <a:r>
              <a:rPr lang="en-US" sz="1600" dirty="0"/>
              <a:t>[4]. “Data Portal,” MRC. [Online]. Available: https://portal.mrcmekong.org/time-series/dissolved-oxygen.</a:t>
            </a:r>
          </a:p>
          <a:p>
            <a:pPr marL="0" indent="0">
              <a:buNone/>
            </a:pPr>
            <a:r>
              <a:rPr lang="en-US" sz="1600" dirty="0"/>
              <a:t>       [Accessed: 28-Jan-2023]. </a:t>
            </a:r>
          </a:p>
          <a:p>
            <a:pPr marL="0" indent="0">
              <a:buNone/>
            </a:pPr>
            <a:r>
              <a:rPr lang="en-US" sz="1600" dirty="0"/>
              <a:t>[5]. MRC. (2021). Situation Report on Dry Season Hydrological Conditions in the Lower Mekong River Basin:  </a:t>
            </a:r>
          </a:p>
          <a:p>
            <a:pPr marL="0" indent="0">
              <a:buNone/>
            </a:pPr>
            <a:r>
              <a:rPr lang="en-US" sz="1600" dirty="0"/>
              <a:t>      November 2020–May 2021. Vientiane: MRC Secretariat. </a:t>
            </a:r>
            <a:r>
              <a:rPr lang="en-US" sz="1600" dirty="0">
                <a:hlinkClick r:id="rId4"/>
              </a:rPr>
              <a:t>https://doi.org/10.52107/mrc.qx5yo1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[6]. MRC. (2022). Mekong Low Flow and Drought Conditions in 2019–2021. Vientiane: </a:t>
            </a:r>
            <a:r>
              <a:rPr lang="en-US" sz="1600" dirty="0" err="1"/>
              <a:t>MRCnSecretariat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r>
              <a:rPr lang="en-US" sz="1600" dirty="0"/>
              <a:t>      https://doi.org/10.52107/mrc.qx5yo7</a:t>
            </a:r>
          </a:p>
          <a:p>
            <a:pPr marL="0" indent="0">
              <a:buNone/>
            </a:pPr>
            <a:r>
              <a:rPr lang="en-US" sz="1600" dirty="0"/>
              <a:t>[7]. MRC. (2021). Technical Guidelines on the Implementation of the Procedures for Water Quality . Vientiane: MRC</a:t>
            </a:r>
          </a:p>
          <a:p>
            <a:pPr marL="0" indent="0">
              <a:buNone/>
            </a:pPr>
            <a:r>
              <a:rPr lang="en-US" sz="1600" dirty="0"/>
              <a:t>      Secretariat. https://doi.org/10.52107/mrc.ay2l12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621575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5AE1C-581D-447C-8EBE-D2791F225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8AC1F-C4E5-46CD-94D6-87641BC40A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2" r="4122"/>
          <a:stretch/>
        </p:blipFill>
        <p:spPr>
          <a:xfrm>
            <a:off x="-121921" y="0"/>
            <a:ext cx="621792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1E05EC-6519-49A0-98EC-A62DA8E1D1F9}"/>
              </a:ext>
            </a:extLst>
          </p:cNvPr>
          <p:cNvSpPr txBox="1"/>
          <p:nvPr/>
        </p:nvSpPr>
        <p:spPr>
          <a:xfrm>
            <a:off x="5020175" y="1057101"/>
            <a:ext cx="812153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m-KH" sz="6600" dirty="0">
                <a:solidFill>
                  <a:schemeClr val="bg2">
                    <a:lumMod val="50000"/>
                  </a:schemeClr>
                </a:solidFill>
                <a:latin typeface="Khmer OS Muol" panose="02000500000000020004" pitchFamily="2" charset="0"/>
                <a:cs typeface="Khmer OS Muol" panose="02000500000000020004" pitchFamily="2" charset="0"/>
              </a:rPr>
              <a:t>សូមអរគុណ</a:t>
            </a:r>
            <a:endParaRPr lang="en-US" sz="6600" dirty="0">
              <a:solidFill>
                <a:schemeClr val="bg2">
                  <a:lumMod val="50000"/>
                </a:schemeClr>
              </a:solidFill>
              <a:latin typeface="Khmer OS Muol" panose="02000500000000020004" pitchFamily="2" charset="0"/>
              <a:cs typeface="Khmer OS Muol" panose="02000500000000020004" pitchFamily="2" charset="0"/>
            </a:endParaRPr>
          </a:p>
          <a:p>
            <a:pPr algn="ctr"/>
            <a:r>
              <a:rPr lang="en-US" sz="7200" dirty="0">
                <a:solidFill>
                  <a:schemeClr val="bg2">
                    <a:lumMod val="50000"/>
                  </a:schemeClr>
                </a:solidFill>
              </a:rPr>
              <a:t>Thank You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57E611-5B3A-4539-B3E8-DD7131BA8B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178" y="3718807"/>
            <a:ext cx="1814689" cy="18146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92CA69-6945-4D57-AD02-771FD8EFC1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6255" y="3720742"/>
            <a:ext cx="1814689" cy="18146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0AD3D4-A83A-453B-AABC-26BA5AE16347}"/>
              </a:ext>
            </a:extLst>
          </p:cNvPr>
          <p:cNvSpPr txBox="1"/>
          <p:nvPr/>
        </p:nvSpPr>
        <p:spPr>
          <a:xfrm>
            <a:off x="6690521" y="5514316"/>
            <a:ext cx="2390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58C4"/>
                </a:solidFill>
              </a:rPr>
              <a:t>Faculty of Electronics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D57AA7-6202-488A-BE63-66C1490ACDB8}"/>
              </a:ext>
            </a:extLst>
          </p:cNvPr>
          <p:cNvSpPr txBox="1"/>
          <p:nvPr/>
        </p:nvSpPr>
        <p:spPr>
          <a:xfrm>
            <a:off x="9338599" y="5529168"/>
            <a:ext cx="2390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58C4"/>
                </a:solidFill>
              </a:rPr>
              <a:t>National Polytechnic Institute of Cambodia</a:t>
            </a:r>
          </a:p>
        </p:txBody>
      </p:sp>
    </p:spTree>
    <p:extLst>
      <p:ext uri="{BB962C8B-B14F-4D97-AF65-F5344CB8AC3E}">
        <p14:creationId xmlns:p14="http://schemas.microsoft.com/office/powerpoint/2010/main" val="74339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44AB9-0FE9-40D7-9B9A-5C5773CF7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FDE98-B9FC-4D21-9D33-296980324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2353" y="1442362"/>
            <a:ext cx="10515600" cy="4780425"/>
          </a:xfrm>
        </p:spPr>
        <p:txBody>
          <a:bodyPr/>
          <a:lstStyle/>
          <a:p>
            <a:pPr marL="514350" indent="-514350">
              <a:lnSpc>
                <a:spcPct val="100000"/>
              </a:lnSpc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514350" indent="-514350">
              <a:lnSpc>
                <a:spcPct val="100000"/>
              </a:lnSpc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dirty="0"/>
              <a:t>Methodology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Design and Implementation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3.1. </a:t>
            </a:r>
            <a:r>
              <a:rPr lang="en-US" dirty="0"/>
              <a:t>Hardware Design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3.2. </a:t>
            </a:r>
            <a:r>
              <a:rPr lang="en-US" dirty="0"/>
              <a:t>Software Design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Experimentation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Conclusion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BC3A78-387B-48B0-BDDE-DBCFFFBE1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90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64F7-80E0-42E7-8795-11E20DA85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4818-3D16-4C70-8280-50495C96D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	</a:t>
            </a:r>
            <a:r>
              <a:rPr lang="en-US" sz="2400" b="1" dirty="0"/>
              <a:t>Water Quality Monitoring System </a:t>
            </a:r>
            <a:r>
              <a:rPr lang="en-US" sz="2400" dirty="0"/>
              <a:t>could collect and send real-time telemetry data from any water source. Using different types of sensors, the system can monitor the following data, such as: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TDS (Total Dissolved Solids)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PH (Potential of Hydrogen)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Dissolved Oxygen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Water Temperature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CD6013-8947-4E05-88E1-B79A19E7E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4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0DE68-3F89-4FFE-8208-10A0C4725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95597-8F40-4929-85F8-A00AA043E8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Design and Innovation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Self-designed and Self-fabricated PCB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Real-time Monitoring Software (IoT Wireless)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Solar Tracking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WiFi Support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Future Prediction Using AI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Automatic Data Backup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277521-4D0F-4970-A55C-410590C37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967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1F567-A071-44A3-AAB9-CAF735DE5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E0C4C-126B-41E1-9A27-66B34575A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Special Features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Up to 60m Measurement from Station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Realtime Measurement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Feedback the Solar Position 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UI Monitoring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Low Power Consumption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Waterproof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9B6D9-EFF3-47B9-8297-B330F0ADC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031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51C1A-D084-402F-B0C9-E129840AC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Methodology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03421-A54B-4F30-AD53-F9951E7E8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21E338-DBF0-4E1B-900B-367F583897EF}"/>
              </a:ext>
            </a:extLst>
          </p:cNvPr>
          <p:cNvSpPr txBox="1"/>
          <p:nvPr/>
        </p:nvSpPr>
        <p:spPr>
          <a:xfrm flipH="1">
            <a:off x="4537710" y="6033011"/>
            <a:ext cx="3440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2.1 System Block Diagram</a:t>
            </a:r>
          </a:p>
        </p:txBody>
      </p:sp>
      <p:sp>
        <p:nvSpPr>
          <p:cNvPr id="8" name="AutoShape 2" descr="PV-module in circuitikz">
            <a:extLst>
              <a:ext uri="{FF2B5EF4-FFF2-40B4-BE49-F238E27FC236}">
                <a16:creationId xmlns:a16="http://schemas.microsoft.com/office/drawing/2014/main" id="{321E9E17-998A-48BC-B50B-89A9F5E685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5526" y="33242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8187C5-0BEF-4FB2-B4E1-69855A27A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116" y="1252982"/>
            <a:ext cx="9993768" cy="465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642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7160D-12A4-480B-94D8-2AD68870E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82BBA-FFE1-41F0-82A8-F519BA538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3.1. Hardware Design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	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022A21-E7A0-4939-A112-07DFA3844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711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BD94-B0F0-452A-B5C1-1A266FC6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3.1. Hardware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6D4A1-D435-47E7-A053-E750D6FD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BEDB8B-1AE7-45AC-8100-BF5A1AD30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Main System Hardware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0750AC-E2A5-4D30-A295-D13F05384F3D}"/>
              </a:ext>
            </a:extLst>
          </p:cNvPr>
          <p:cNvSpPr txBox="1"/>
          <p:nvPr/>
        </p:nvSpPr>
        <p:spPr>
          <a:xfrm>
            <a:off x="3727291" y="5579604"/>
            <a:ext cx="4737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3.1.1 Power Management Board</a:t>
            </a:r>
          </a:p>
        </p:txBody>
      </p:sp>
    </p:spTree>
    <p:extLst>
      <p:ext uri="{BB962C8B-B14F-4D97-AF65-F5344CB8AC3E}">
        <p14:creationId xmlns:p14="http://schemas.microsoft.com/office/powerpoint/2010/main" val="1588937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42641-A89F-4D61-A4A1-21605AB60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3.1. Hardware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41E43-6ECE-4B3C-B8AA-FAB178A43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D2E069-DE2D-48D5-BA63-651641D719D9}"/>
              </a:ext>
            </a:extLst>
          </p:cNvPr>
          <p:cNvSpPr txBox="1"/>
          <p:nvPr/>
        </p:nvSpPr>
        <p:spPr>
          <a:xfrm>
            <a:off x="3727291" y="5579604"/>
            <a:ext cx="4737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3.1.2 Solar Tracker</a:t>
            </a:r>
          </a:p>
        </p:txBody>
      </p:sp>
    </p:spTree>
    <p:extLst>
      <p:ext uri="{BB962C8B-B14F-4D97-AF65-F5344CB8AC3E}">
        <p14:creationId xmlns:p14="http://schemas.microsoft.com/office/powerpoint/2010/main" val="2095912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1643</TotalTime>
  <Words>604</Words>
  <Application>Microsoft Office PowerPoint</Application>
  <PresentationFormat>Widescreen</PresentationFormat>
  <Paragraphs>117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Khmer OS Muol</vt:lpstr>
      <vt:lpstr>Office Theme</vt:lpstr>
      <vt:lpstr>MRC River Monitoring Technology Competition </vt:lpstr>
      <vt:lpstr>Table of Contents</vt:lpstr>
      <vt:lpstr>1. Introduction</vt:lpstr>
      <vt:lpstr>2. Methodology</vt:lpstr>
      <vt:lpstr>2. Methodology</vt:lpstr>
      <vt:lpstr>2. Methodology</vt:lpstr>
      <vt:lpstr>3. Design and Implementation</vt:lpstr>
      <vt:lpstr>3.1. Hardware Design</vt:lpstr>
      <vt:lpstr>3.1. Hardware Design</vt:lpstr>
      <vt:lpstr>3.1. Hardware Design</vt:lpstr>
      <vt:lpstr>3.1. Hardware Design</vt:lpstr>
      <vt:lpstr>3.1. Hardware Design</vt:lpstr>
      <vt:lpstr>3.1. Hardware Design</vt:lpstr>
      <vt:lpstr>3. Design and Implementation</vt:lpstr>
      <vt:lpstr>3.2. Software Design</vt:lpstr>
      <vt:lpstr>3. Experimentation</vt:lpstr>
      <vt:lpstr>5. Conclusion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MRC River Monitoring Technology Competition</dc:title>
  <dc:creator>Bora Ny</dc:creator>
  <cp:lastModifiedBy>LEAVCHUM SOCHEATA</cp:lastModifiedBy>
  <cp:revision>118</cp:revision>
  <dcterms:created xsi:type="dcterms:W3CDTF">2023-01-26T02:19:55Z</dcterms:created>
  <dcterms:modified xsi:type="dcterms:W3CDTF">2023-03-28T14:07:36Z</dcterms:modified>
</cp:coreProperties>
</file>

<file path=docProps/thumbnail.jpeg>
</file>